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0"/>
  </p:notesMasterIdLst>
  <p:sldIdLst>
    <p:sldId id="257" r:id="rId2"/>
    <p:sldId id="258" r:id="rId3"/>
    <p:sldId id="259" r:id="rId4"/>
    <p:sldId id="261" r:id="rId5"/>
    <p:sldId id="262" r:id="rId6"/>
    <p:sldId id="263" r:id="rId7"/>
    <p:sldId id="264"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666" y="-259"/>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9862A1-E068-4E3A-ADE6-34B9298C5BA9}" type="datetimeFigureOut">
              <a:rPr lang="en-US" smtClean="0"/>
              <a:pPr/>
              <a:t>5/12/2021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12A559-1CAF-4C82-82F5-6471478E192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12A559-1CAF-4C82-82F5-6471478E1925}"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12A559-1CAF-4C82-82F5-6471478E1925}"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12A559-1CAF-4C82-82F5-6471478E1925}"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04EA6A31-600F-47B9-87FE-AC75DC769B96}" type="datetimeFigureOut">
              <a:rPr lang="en-IN" smtClean="0"/>
              <a:pPr/>
              <a:t>12-05-2021</a:t>
            </a:fld>
            <a:endParaRPr lang="en-IN"/>
          </a:p>
        </p:txBody>
      </p:sp>
      <p:sp>
        <p:nvSpPr>
          <p:cNvPr id="17" name="Footer Placeholder 16"/>
          <p:cNvSpPr>
            <a:spLocks noGrp="1"/>
          </p:cNvSpPr>
          <p:nvPr>
            <p:ph type="ftr" sz="quarter" idx="11"/>
          </p:nvPr>
        </p:nvSpPr>
        <p:spPr/>
        <p:txBody>
          <a:bodyPr/>
          <a:lstStyle>
            <a:extLst/>
          </a:lstStyle>
          <a:p>
            <a:endParaRPr lang="en-IN"/>
          </a:p>
        </p:txBody>
      </p:sp>
      <p:sp>
        <p:nvSpPr>
          <p:cNvPr id="29" name="Slide Number Placeholder 28"/>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12-05-2021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12-05-2021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12-05-2021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12-05-2021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EA6A31-600F-47B9-87FE-AC75DC769B96}" type="datetimeFigureOut">
              <a:rPr lang="en-IN" smtClean="0"/>
              <a:pPr/>
              <a:t>12-05-2021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4EA6A31-600F-47B9-87FE-AC75DC769B96}" type="datetimeFigureOut">
              <a:rPr lang="en-IN" smtClean="0"/>
              <a:pPr/>
              <a:t>12-05-2021</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4EA6A31-600F-47B9-87FE-AC75DC769B96}" type="datetimeFigureOut">
              <a:rPr lang="en-IN" smtClean="0"/>
              <a:pPr/>
              <a:t>12-05-2021</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4EA6A31-600F-47B9-87FE-AC75DC769B96}" type="datetimeFigureOut">
              <a:rPr lang="en-IN" smtClean="0"/>
              <a:pPr/>
              <a:t>12-05-2021</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EA6A31-600F-47B9-87FE-AC75DC769B96}" type="datetimeFigureOut">
              <a:rPr lang="en-IN" smtClean="0"/>
              <a:pPr/>
              <a:t>12-05-2021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04EA6A31-600F-47B9-87FE-AC75DC769B96}" type="datetimeFigureOut">
              <a:rPr lang="en-IN" smtClean="0"/>
              <a:pPr/>
              <a:t>12-05-2021</a:t>
            </a:fld>
            <a:endParaRPr lang="en-IN"/>
          </a:p>
        </p:txBody>
      </p:sp>
      <p:sp>
        <p:nvSpPr>
          <p:cNvPr id="6" name="Footer Placeholder 5"/>
          <p:cNvSpPr>
            <a:spLocks noGrp="1"/>
          </p:cNvSpPr>
          <p:nvPr>
            <p:ph type="ftr" sz="quarter" idx="11"/>
          </p:nvPr>
        </p:nvSpPr>
        <p:spPr>
          <a:xfrm>
            <a:off x="914400" y="55499"/>
            <a:ext cx="5562600" cy="365125"/>
          </a:xfrm>
        </p:spPr>
        <p:txBody>
          <a:bodyPr/>
          <a:lstStyle>
            <a:extLst/>
          </a:lstStyle>
          <a:p>
            <a:endParaRPr lang="en-IN"/>
          </a:p>
        </p:txBody>
      </p:sp>
      <p:sp>
        <p:nvSpPr>
          <p:cNvPr id="7" name="Slide Number Placeholder 6"/>
          <p:cNvSpPr>
            <a:spLocks noGrp="1"/>
          </p:cNvSpPr>
          <p:nvPr>
            <p:ph type="sldNum" sz="quarter" idx="12"/>
          </p:nvPr>
        </p:nvSpPr>
        <p:spPr>
          <a:xfrm>
            <a:off x="8610600" y="55499"/>
            <a:ext cx="457200" cy="365125"/>
          </a:xfrm>
        </p:spPr>
        <p:txBody>
          <a:bodyPr/>
          <a:lstStyle>
            <a:extLst/>
          </a:lstStyle>
          <a:p>
            <a:fld id="{B012DF39-0018-4CE2-9067-089F7CF0EE7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4EA6A31-600F-47B9-87FE-AC75DC769B96}" type="datetimeFigureOut">
              <a:rPr lang="en-IN" smtClean="0"/>
              <a:pPr/>
              <a:t>12-05-2021</a:t>
            </a:fld>
            <a:endParaRPr lang="en-IN"/>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IN"/>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012DF39-0018-4CE2-9067-089F7CF0EE7F}"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990600"/>
            <a:ext cx="8229600" cy="1143000"/>
          </a:xfrm>
        </p:spPr>
        <p:txBody>
          <a:bodyPr>
            <a:normAutofit/>
          </a:bodyPr>
          <a:lstStyle/>
          <a:p>
            <a:pPr algn="ctr"/>
            <a:r>
              <a:rPr lang="en-IN" sz="3400" dirty="0" smtClean="0">
                <a:solidFill>
                  <a:srgbClr val="0070C0"/>
                </a:solidFill>
                <a:effectLst/>
                <a:latin typeface="Bodoni MT" pitchFamily="18" charset="0"/>
                <a:ea typeface="Cambria" pitchFamily="18" charset="0"/>
              </a:rPr>
              <a:t>What To do After Car Accident?</a:t>
            </a:r>
            <a:endParaRPr lang="en-IN" sz="3400" dirty="0">
              <a:solidFill>
                <a:srgbClr val="0070C0"/>
              </a:solidFill>
              <a:effectLst/>
              <a:latin typeface="Bodoni MT" pitchFamily="18" charset="0"/>
              <a:ea typeface="Cambria" pitchFamily="18" charset="0"/>
            </a:endParaRPr>
          </a:p>
        </p:txBody>
      </p:sp>
      <p:sp>
        <p:nvSpPr>
          <p:cNvPr id="2" name="Content Placeholder 1"/>
          <p:cNvSpPr>
            <a:spLocks noGrp="1"/>
          </p:cNvSpPr>
          <p:nvPr>
            <p:ph idx="1"/>
          </p:nvPr>
        </p:nvSpPr>
        <p:spPr>
          <a:xfrm>
            <a:off x="381000" y="4495800"/>
            <a:ext cx="8610600" cy="1752600"/>
          </a:xfrm>
        </p:spPr>
        <p:txBody>
          <a:bodyPr>
            <a:noAutofit/>
          </a:bodyPr>
          <a:lstStyle/>
          <a:p>
            <a:pPr algn="ctr">
              <a:buNone/>
            </a:pPr>
            <a:r>
              <a:rPr lang="en-US" sz="1600" b="1" dirty="0" smtClean="0">
                <a:latin typeface="Arial Narrow" pitchFamily="34" charset="0"/>
              </a:rPr>
              <a:t>   If you or your loved one is injured in an automobile accidents or car crash, first seek medical treatment. Do not say anything at the scene of the accident – even if you believe you are at least partially at fault – since this may harm your potential case should you decide to seek damages. Obtain contact information from other parties involved in the accident and any witnesses, and take pictures of the accident scene. Following are the detailed steps one should follow after a car accident.</a:t>
            </a:r>
            <a:endParaRPr lang="en-IN" sz="1600" b="1" dirty="0">
              <a:latin typeface="Arial Narrow" pitchFamily="34" charset="0"/>
              <a:ea typeface="Cambria" pitchFamily="18" charset="0"/>
            </a:endParaRPr>
          </a:p>
        </p:txBody>
      </p:sp>
      <p:pic>
        <p:nvPicPr>
          <p:cNvPr id="2050" name="Picture 2"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44624"/>
            <a:ext cx="3264471" cy="717376"/>
          </a:xfrm>
          <a:prstGeom prst="rect">
            <a:avLst/>
          </a:prstGeom>
          <a:noFill/>
          <a:extLst>
            <a:ext uri="{909E8E84-426E-40DD-AFC4-6F175D3DCCD1}">
              <a14:hiddenFill xmlns="" xmlns:a14="http://schemas.microsoft.com/office/drawing/2010/main">
                <a:solidFill>
                  <a:srgbClr val="FFFFFF"/>
                </a:solidFill>
              </a14:hiddenFill>
            </a:ext>
          </a:extLst>
        </p:spPr>
      </p:pic>
      <p:pic>
        <p:nvPicPr>
          <p:cNvPr id="3074" name="Picture 2" descr="C:\Users\inet-07\Desktop\Sanlian_car_crash_0.jpg"/>
          <p:cNvPicPr>
            <a:picLocks noChangeAspect="1" noChangeArrowheads="1"/>
          </p:cNvPicPr>
          <p:nvPr/>
        </p:nvPicPr>
        <p:blipFill>
          <a:blip r:embed="rId3"/>
          <a:stretch>
            <a:fillRect/>
          </a:stretch>
        </p:blipFill>
        <p:spPr bwMode="auto">
          <a:xfrm>
            <a:off x="2362200" y="1981200"/>
            <a:ext cx="4027771" cy="2133600"/>
          </a:xfrm>
          <a:prstGeom prst="rect">
            <a:avLst/>
          </a:prstGeom>
          <a:noFill/>
        </p:spPr>
      </p:pic>
    </p:spTree>
    <p:extLst>
      <p:ext uri="{BB962C8B-B14F-4D97-AF65-F5344CB8AC3E}">
        <p14:creationId xmlns="" xmlns:p14="http://schemas.microsoft.com/office/powerpoint/2010/main" val="3741259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14400"/>
            <a:ext cx="8229600" cy="1295400"/>
          </a:xfrm>
        </p:spPr>
        <p:txBody>
          <a:bodyPr>
            <a:noAutofit/>
          </a:bodyPr>
          <a:lstStyle/>
          <a:p>
            <a:pPr algn="ctr"/>
            <a:r>
              <a:rPr lang="en-IN" sz="3400" dirty="0" smtClean="0">
                <a:solidFill>
                  <a:srgbClr val="0070C0"/>
                </a:solidFill>
                <a:effectLst/>
                <a:latin typeface="Bodoni MT" pitchFamily="18" charset="0"/>
                <a:ea typeface="Cambria" pitchFamily="18" charset="0"/>
              </a:rPr>
              <a:t>Steps That Might Help You  After a Car Collision</a:t>
            </a:r>
            <a:endParaRPr lang="en-IN" sz="3400" dirty="0">
              <a:solidFill>
                <a:srgbClr val="0070C0"/>
              </a:solidFill>
              <a:effectLst/>
              <a:latin typeface="Bodoni MT" pitchFamily="18" charset="0"/>
              <a:ea typeface="Cambria" pitchFamily="18" charset="0"/>
            </a:endParaRPr>
          </a:p>
        </p:txBody>
      </p:sp>
      <p:sp>
        <p:nvSpPr>
          <p:cNvPr id="2" name="Content Placeholder 1"/>
          <p:cNvSpPr>
            <a:spLocks noGrp="1"/>
          </p:cNvSpPr>
          <p:nvPr>
            <p:ph idx="1"/>
          </p:nvPr>
        </p:nvSpPr>
        <p:spPr>
          <a:xfrm>
            <a:off x="990600" y="2590800"/>
            <a:ext cx="7924800" cy="3352800"/>
          </a:xfrm>
        </p:spPr>
        <p:txBody>
          <a:bodyPr>
            <a:normAutofit/>
          </a:bodyPr>
          <a:lstStyle/>
          <a:p>
            <a:pPr>
              <a:buNone/>
            </a:pPr>
            <a:endParaRPr lang="en-US" sz="2000" dirty="0" smtClean="0"/>
          </a:p>
          <a:p>
            <a:pPr marL="624078" indent="-514350">
              <a:buNone/>
            </a:pPr>
            <a:r>
              <a:rPr lang="en-US" sz="2400" b="1" dirty="0" smtClean="0">
                <a:latin typeface="Arial Narrow" pitchFamily="34" charset="0"/>
              </a:rPr>
              <a:t>1. Check Injuries</a:t>
            </a:r>
          </a:p>
          <a:p>
            <a:pPr marL="624078" indent="-514350">
              <a:buNone/>
            </a:pPr>
            <a:r>
              <a:rPr lang="en-US" sz="2400" b="1" dirty="0" smtClean="0">
                <a:latin typeface="Arial Narrow" pitchFamily="34" charset="0"/>
              </a:rPr>
              <a:t>2. Collect Evidence</a:t>
            </a:r>
          </a:p>
          <a:p>
            <a:pPr marL="624078" indent="-514350">
              <a:buNone/>
            </a:pPr>
            <a:r>
              <a:rPr lang="en-US" sz="2400" b="1" dirty="0" smtClean="0">
                <a:latin typeface="Arial Narrow" pitchFamily="34" charset="0"/>
              </a:rPr>
              <a:t>3. Exchange Information</a:t>
            </a:r>
          </a:p>
          <a:p>
            <a:pPr marL="624078" indent="-514350">
              <a:buNone/>
            </a:pPr>
            <a:r>
              <a:rPr lang="en-US" sz="2400" b="1" dirty="0" smtClean="0">
                <a:latin typeface="Arial Narrow" pitchFamily="34" charset="0"/>
              </a:rPr>
              <a:t>4. Contact the Insurance Company</a:t>
            </a:r>
          </a:p>
          <a:p>
            <a:pPr marL="624078" indent="-514350">
              <a:buNone/>
            </a:pPr>
            <a:r>
              <a:rPr lang="en-US" sz="2400" b="1" dirty="0" smtClean="0">
                <a:latin typeface="Arial Narrow" pitchFamily="34" charset="0"/>
              </a:rPr>
              <a:t>5. Hire a Car Accident Lawyer</a:t>
            </a:r>
          </a:p>
          <a:p>
            <a:pPr marL="624078" indent="-514350">
              <a:buNone/>
            </a:pPr>
            <a:endParaRPr lang="en-US" sz="2400" b="1" dirty="0" smtClean="0">
              <a:latin typeface="Arial Narrow" pitchFamily="34" charset="0"/>
            </a:endParaRPr>
          </a:p>
        </p:txBody>
      </p:sp>
      <p:pic>
        <p:nvPicPr>
          <p:cNvPr id="3074" name="Picture 2"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44624"/>
            <a:ext cx="3228975" cy="71737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08481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3000" y="990600"/>
            <a:ext cx="9001000" cy="1143000"/>
          </a:xfrm>
        </p:spPr>
        <p:txBody>
          <a:bodyPr>
            <a:normAutofit/>
          </a:bodyPr>
          <a:lstStyle/>
          <a:p>
            <a:pPr algn="ctr"/>
            <a:r>
              <a:rPr lang="en-US" sz="3400" dirty="0" smtClean="0">
                <a:solidFill>
                  <a:srgbClr val="C00000"/>
                </a:solidFill>
                <a:effectLst/>
                <a:latin typeface="Cambria" pitchFamily="18" charset="0"/>
                <a:ea typeface="Cambria" pitchFamily="18" charset="0"/>
              </a:rPr>
              <a:t>  </a:t>
            </a:r>
            <a:r>
              <a:rPr lang="en-US" sz="3400" dirty="0" smtClean="0">
                <a:solidFill>
                  <a:srgbClr val="0070C0"/>
                </a:solidFill>
                <a:effectLst/>
                <a:latin typeface="Bodoni MT" pitchFamily="18" charset="0"/>
                <a:ea typeface="Cambria" pitchFamily="18" charset="0"/>
              </a:rPr>
              <a:t>Check Injuries</a:t>
            </a:r>
            <a:endParaRPr lang="en-IN" sz="3400" dirty="0">
              <a:solidFill>
                <a:srgbClr val="0070C0"/>
              </a:solidFill>
              <a:latin typeface="Bodoni MT" pitchFamily="18" charset="0"/>
              <a:ea typeface="Cambria" pitchFamily="18" charset="0"/>
            </a:endParaRPr>
          </a:p>
        </p:txBody>
      </p:sp>
      <p:sp>
        <p:nvSpPr>
          <p:cNvPr id="2" name="Content Placeholder 1"/>
          <p:cNvSpPr>
            <a:spLocks noGrp="1"/>
          </p:cNvSpPr>
          <p:nvPr>
            <p:ph idx="1"/>
          </p:nvPr>
        </p:nvSpPr>
        <p:spPr>
          <a:xfrm>
            <a:off x="228600" y="4343400"/>
            <a:ext cx="8763000" cy="2209800"/>
          </a:xfrm>
        </p:spPr>
        <p:txBody>
          <a:bodyPr>
            <a:noAutofit/>
          </a:bodyPr>
          <a:lstStyle/>
          <a:p>
            <a:pPr algn="ctr">
              <a:buNone/>
            </a:pPr>
            <a:r>
              <a:rPr lang="en-US" sz="1600" b="1" dirty="0" smtClean="0">
                <a:latin typeface="Arial Narrow" pitchFamily="34" charset="0"/>
              </a:rPr>
              <a:t>   After a car accident, the first thing to do is check your injuries and then check the passenger or whoever is with you. If you or the passenger are seriously injured, try not to move and call the Ambulance or 911  or ask someone nearby to help you. If you are able to move then get yourself to safety by moving away from the accident place. </a:t>
            </a:r>
            <a:endParaRPr lang="en-US" sz="1600" b="1" dirty="0">
              <a:latin typeface="Arial Narrow" pitchFamily="34" charset="0"/>
              <a:ea typeface="Cambria" pitchFamily="18" charset="0"/>
            </a:endParaRPr>
          </a:p>
        </p:txBody>
      </p:sp>
      <p:pic>
        <p:nvPicPr>
          <p:cNvPr id="4098" name="Picture 2"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8631"/>
            <a:ext cx="3352800" cy="733369"/>
          </a:xfrm>
          <a:prstGeom prst="rect">
            <a:avLst/>
          </a:prstGeom>
          <a:noFill/>
          <a:extLst>
            <a:ext uri="{909E8E84-426E-40DD-AFC4-6F175D3DCCD1}">
              <a14:hiddenFill xmlns="" xmlns:a14="http://schemas.microsoft.com/office/drawing/2010/main">
                <a:solidFill>
                  <a:srgbClr val="FFFFFF"/>
                </a:solidFill>
              </a14:hiddenFill>
            </a:ext>
          </a:extLst>
        </p:spPr>
      </p:pic>
      <p:pic>
        <p:nvPicPr>
          <p:cNvPr id="1026" name="Picture 2" descr="C:\Users\inet-07\Desktop\5520870190_broken_arm_graphic_answer_1_xlarge.jpeg"/>
          <p:cNvPicPr>
            <a:picLocks noChangeAspect="1" noChangeArrowheads="1"/>
          </p:cNvPicPr>
          <p:nvPr/>
        </p:nvPicPr>
        <p:blipFill>
          <a:blip r:embed="rId3"/>
          <a:srcRect/>
          <a:stretch>
            <a:fillRect/>
          </a:stretch>
        </p:blipFill>
        <p:spPr bwMode="auto">
          <a:xfrm>
            <a:off x="2514600" y="1828800"/>
            <a:ext cx="4267200" cy="2172183"/>
          </a:xfrm>
          <a:prstGeom prst="rect">
            <a:avLst/>
          </a:prstGeom>
          <a:noFill/>
        </p:spPr>
      </p:pic>
    </p:spTree>
    <p:extLst>
      <p:ext uri="{BB962C8B-B14F-4D97-AF65-F5344CB8AC3E}">
        <p14:creationId xmlns="" xmlns:p14="http://schemas.microsoft.com/office/powerpoint/2010/main" val="255832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743200" y="1143000"/>
            <a:ext cx="4343400" cy="1447800"/>
          </a:xfrm>
        </p:spPr>
        <p:txBody>
          <a:bodyPr>
            <a:normAutofit/>
          </a:bodyPr>
          <a:lstStyle/>
          <a:p>
            <a:r>
              <a:rPr lang="en-US" sz="3400" dirty="0" smtClean="0">
                <a:solidFill>
                  <a:srgbClr val="0070C0"/>
                </a:solidFill>
                <a:latin typeface="Bodoni MT" pitchFamily="18" charset="0"/>
              </a:rPr>
              <a:t>Collect Evidence</a:t>
            </a:r>
            <a:endParaRPr lang="en-US" sz="3400" dirty="0">
              <a:solidFill>
                <a:srgbClr val="0070C0"/>
              </a:solidFill>
              <a:latin typeface="Bodoni MT" pitchFamily="18" charset="0"/>
            </a:endParaRPr>
          </a:p>
        </p:txBody>
      </p:sp>
      <p:sp>
        <p:nvSpPr>
          <p:cNvPr id="2" name="Content Placeholder 1"/>
          <p:cNvSpPr>
            <a:spLocks noGrp="1"/>
          </p:cNvSpPr>
          <p:nvPr>
            <p:ph idx="1"/>
          </p:nvPr>
        </p:nvSpPr>
        <p:spPr>
          <a:xfrm>
            <a:off x="152400" y="4419600"/>
            <a:ext cx="8991600" cy="1752600"/>
          </a:xfrm>
        </p:spPr>
        <p:txBody>
          <a:bodyPr>
            <a:normAutofit/>
          </a:bodyPr>
          <a:lstStyle/>
          <a:p>
            <a:pPr algn="ctr">
              <a:buNone/>
            </a:pPr>
            <a:r>
              <a:rPr lang="en-US" sz="1600" b="1" dirty="0" smtClean="0">
                <a:latin typeface="Arial Narrow" pitchFamily="34" charset="0"/>
              </a:rPr>
              <a:t>   If you are able to move then it is good to Take photographs of the accident scene. It may help as an important evidence in future But if you can’t move due to safety concerns then take the photographs of the damage to each vehicle after visiting the doctor.</a:t>
            </a:r>
            <a:endParaRPr lang="en-US" sz="1600" b="1" dirty="0">
              <a:latin typeface="Arial Narrow" pitchFamily="34" charset="0"/>
            </a:endParaRPr>
          </a:p>
        </p:txBody>
      </p:sp>
      <p:pic>
        <p:nvPicPr>
          <p:cNvPr id="4" name="Picture 2" descr="C:\Users\admin\Desktop\seo data\yorklawcorp.com\images\logo image.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28631"/>
            <a:ext cx="3352800" cy="733369"/>
          </a:xfrm>
          <a:prstGeom prst="rect">
            <a:avLst/>
          </a:prstGeom>
          <a:noFill/>
          <a:extLst>
            <a:ext uri="{909E8E84-426E-40DD-AFC4-6F175D3DCCD1}">
              <a14:hiddenFill xmlns="" xmlns:a14="http://schemas.microsoft.com/office/drawing/2010/main">
                <a:solidFill>
                  <a:srgbClr val="FFFFFF"/>
                </a:solidFill>
              </a14:hiddenFill>
            </a:ext>
          </a:extLst>
        </p:spPr>
      </p:pic>
      <p:pic>
        <p:nvPicPr>
          <p:cNvPr id="2050" name="Picture 2" descr="C:\Users\inet-07\Desktop\images.jpg"/>
          <p:cNvPicPr>
            <a:picLocks noChangeAspect="1" noChangeArrowheads="1"/>
          </p:cNvPicPr>
          <p:nvPr/>
        </p:nvPicPr>
        <p:blipFill>
          <a:blip r:embed="rId4"/>
          <a:stretch>
            <a:fillRect/>
          </a:stretch>
        </p:blipFill>
        <p:spPr bwMode="auto">
          <a:xfrm>
            <a:off x="2514600" y="1981200"/>
            <a:ext cx="3733800" cy="1981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4114800"/>
            <a:ext cx="8763000" cy="2743200"/>
          </a:xfrm>
        </p:spPr>
        <p:txBody>
          <a:bodyPr>
            <a:noAutofit/>
          </a:bodyPr>
          <a:lstStyle/>
          <a:p>
            <a:pPr algn="ctr"/>
            <a:r>
              <a:rPr lang="en-US" sz="1600" b="1" dirty="0" smtClean="0">
                <a:solidFill>
                  <a:schemeClr val="tx1"/>
                </a:solidFill>
                <a:latin typeface="Arial Narrow" pitchFamily="34" charset="0"/>
              </a:rPr>
              <a:t>Stay Calm and don’t blame other drivers for accidents and also don’t apologize for the accident. Accident Lawyer in California advised you to  Exchange the following information with another driver:</a:t>
            </a:r>
            <a:br>
              <a:rPr lang="en-US" sz="1600" b="1" dirty="0" smtClean="0">
                <a:solidFill>
                  <a:schemeClr val="tx1"/>
                </a:solidFill>
                <a:latin typeface="Arial Narrow" pitchFamily="34" charset="0"/>
              </a:rPr>
            </a:br>
            <a:r>
              <a:rPr lang="en-US" sz="1600" b="1" dirty="0" smtClean="0">
                <a:solidFill>
                  <a:schemeClr val="tx1"/>
                </a:solidFill>
                <a:latin typeface="Arial Narrow" pitchFamily="34" charset="0"/>
              </a:rPr>
              <a:t/>
            </a:r>
            <a:br>
              <a:rPr lang="en-US" sz="1600" b="1" dirty="0" smtClean="0">
                <a:solidFill>
                  <a:schemeClr val="tx1"/>
                </a:solidFill>
                <a:latin typeface="Arial Narrow" pitchFamily="34" charset="0"/>
              </a:rPr>
            </a:br>
            <a:r>
              <a:rPr lang="en-US" sz="1600" b="1" dirty="0" smtClean="0">
                <a:solidFill>
                  <a:schemeClr val="tx1"/>
                </a:solidFill>
                <a:latin typeface="Arial Narrow" pitchFamily="34" charset="0"/>
              </a:rPr>
              <a:t>Full Name, Address, and Mobile Number</a:t>
            </a:r>
            <a:br>
              <a:rPr lang="en-US" sz="1600" b="1" dirty="0" smtClean="0">
                <a:solidFill>
                  <a:schemeClr val="tx1"/>
                </a:solidFill>
                <a:latin typeface="Arial Narrow" pitchFamily="34" charset="0"/>
              </a:rPr>
            </a:br>
            <a:r>
              <a:rPr lang="en-US" sz="1600" b="1" dirty="0" smtClean="0">
                <a:solidFill>
                  <a:schemeClr val="tx1"/>
                </a:solidFill>
                <a:latin typeface="Arial Narrow" pitchFamily="34" charset="0"/>
              </a:rPr>
              <a:t>Insurance Company and policy number</a:t>
            </a:r>
            <a:br>
              <a:rPr lang="en-US" sz="1600" b="1" dirty="0" smtClean="0">
                <a:solidFill>
                  <a:schemeClr val="tx1"/>
                </a:solidFill>
                <a:latin typeface="Arial Narrow" pitchFamily="34" charset="0"/>
              </a:rPr>
            </a:br>
            <a:r>
              <a:rPr lang="en-US" sz="1600" b="1" dirty="0" smtClean="0">
                <a:solidFill>
                  <a:schemeClr val="tx1"/>
                </a:solidFill>
                <a:latin typeface="Arial Narrow" pitchFamily="34" charset="0"/>
              </a:rPr>
              <a:t>            Driver’s </a:t>
            </a:r>
            <a:r>
              <a:rPr lang="en-US" sz="1600" b="1" dirty="0" err="1" smtClean="0">
                <a:solidFill>
                  <a:schemeClr val="tx1"/>
                </a:solidFill>
                <a:latin typeface="Arial Narrow" pitchFamily="34" charset="0"/>
              </a:rPr>
              <a:t>Liscence</a:t>
            </a:r>
            <a:r>
              <a:rPr lang="en-US" sz="1600" b="1" dirty="0" smtClean="0">
                <a:solidFill>
                  <a:schemeClr val="tx1"/>
                </a:solidFill>
                <a:latin typeface="Arial Narrow" pitchFamily="34" charset="0"/>
              </a:rPr>
              <a:t>            </a:t>
            </a:r>
            <a:br>
              <a:rPr lang="en-US" sz="1600" b="1" dirty="0" smtClean="0">
                <a:solidFill>
                  <a:schemeClr val="tx1"/>
                </a:solidFill>
                <a:latin typeface="Arial Narrow" pitchFamily="34" charset="0"/>
              </a:rPr>
            </a:br>
            <a:r>
              <a:rPr lang="en-US" sz="1600" b="1" dirty="0" smtClean="0">
                <a:solidFill>
                  <a:schemeClr val="tx1"/>
                </a:solidFill>
                <a:latin typeface="Arial Narrow" pitchFamily="34" charset="0"/>
              </a:rPr>
              <a:t>               Model name, and color of vehicle</a:t>
            </a:r>
            <a:br>
              <a:rPr lang="en-US" sz="1600" b="1" dirty="0" smtClean="0">
                <a:solidFill>
                  <a:schemeClr val="tx1"/>
                </a:solidFill>
                <a:latin typeface="Arial Narrow" pitchFamily="34" charset="0"/>
              </a:rPr>
            </a:br>
            <a:r>
              <a:rPr lang="en-US" sz="1600" b="1" dirty="0" smtClean="0">
                <a:solidFill>
                  <a:schemeClr val="tx1"/>
                </a:solidFill>
                <a:latin typeface="Arial Narrow" pitchFamily="34" charset="0"/>
              </a:rPr>
              <a:t>                 Accident Location</a:t>
            </a:r>
            <a:endParaRPr lang="en-US" sz="1600" b="1" dirty="0">
              <a:solidFill>
                <a:schemeClr val="tx1"/>
              </a:solidFill>
              <a:latin typeface="Arial Narrow" pitchFamily="34" charset="0"/>
            </a:endParaRPr>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38100"/>
            <a:ext cx="3352800" cy="7239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p:cNvSpPr/>
          <p:nvPr/>
        </p:nvSpPr>
        <p:spPr>
          <a:xfrm>
            <a:off x="0" y="1143000"/>
            <a:ext cx="9242854" cy="615553"/>
          </a:xfrm>
          <a:prstGeom prst="rect">
            <a:avLst/>
          </a:prstGeom>
        </p:spPr>
        <p:txBody>
          <a:bodyPr wrap="square">
            <a:spAutoFit/>
          </a:bodyPr>
          <a:lstStyle/>
          <a:p>
            <a:pPr algn="ctr"/>
            <a:r>
              <a:rPr lang="en-US" sz="3400" dirty="0" smtClean="0">
                <a:solidFill>
                  <a:srgbClr val="0070C0"/>
                </a:solidFill>
                <a:latin typeface="Bodoni MT" pitchFamily="18" charset="0"/>
              </a:rPr>
              <a:t>Exchange Information</a:t>
            </a:r>
            <a:endParaRPr lang="en-US" sz="3400" dirty="0">
              <a:solidFill>
                <a:srgbClr val="0070C0"/>
              </a:solidFill>
              <a:latin typeface="Bodoni MT" pitchFamily="18" charset="0"/>
            </a:endParaRPr>
          </a:p>
        </p:txBody>
      </p:sp>
      <p:pic>
        <p:nvPicPr>
          <p:cNvPr id="5" name="Picture 4" descr="exchange information.jpg"/>
          <p:cNvPicPr>
            <a:picLocks noChangeAspect="1"/>
          </p:cNvPicPr>
          <p:nvPr/>
        </p:nvPicPr>
        <p:blipFill>
          <a:blip r:embed="rId3"/>
          <a:stretch>
            <a:fillRect/>
          </a:stretch>
        </p:blipFill>
        <p:spPr>
          <a:xfrm>
            <a:off x="2667000" y="1897380"/>
            <a:ext cx="3962400" cy="191262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7800" y="914400"/>
            <a:ext cx="6553200" cy="1143000"/>
          </a:xfrm>
        </p:spPr>
        <p:txBody>
          <a:bodyPr>
            <a:normAutofit/>
          </a:bodyPr>
          <a:lstStyle/>
          <a:p>
            <a:r>
              <a:rPr lang="en-US" sz="3400" dirty="0" smtClean="0">
                <a:solidFill>
                  <a:srgbClr val="0070C0"/>
                </a:solidFill>
                <a:latin typeface="Bodoni MT" pitchFamily="18" charset="0"/>
              </a:rPr>
              <a:t>Contact  Your Insurance Company</a:t>
            </a:r>
            <a:endParaRPr lang="en-US" sz="3400" dirty="0">
              <a:solidFill>
                <a:srgbClr val="0070C0"/>
              </a:solidFill>
              <a:latin typeface="Bodoni MT" pitchFamily="18" charset="0"/>
            </a:endParaRPr>
          </a:p>
        </p:txBody>
      </p:sp>
      <p:sp>
        <p:nvSpPr>
          <p:cNvPr id="2" name="Content Placeholder 1"/>
          <p:cNvSpPr>
            <a:spLocks noGrp="1"/>
          </p:cNvSpPr>
          <p:nvPr>
            <p:ph idx="1"/>
          </p:nvPr>
        </p:nvSpPr>
        <p:spPr>
          <a:xfrm>
            <a:off x="228600" y="4267200"/>
            <a:ext cx="8686800" cy="2590800"/>
          </a:xfrm>
        </p:spPr>
        <p:txBody>
          <a:bodyPr>
            <a:normAutofit/>
          </a:bodyPr>
          <a:lstStyle/>
          <a:p>
            <a:pPr algn="ctr">
              <a:buNone/>
            </a:pPr>
            <a:r>
              <a:rPr lang="en-US" sz="1600" b="1" dirty="0" smtClean="0">
                <a:latin typeface="Arial Narrow" pitchFamily="34" charset="0"/>
              </a:rPr>
              <a:t>   The next step is to contact the right party,  Inform the other person’s insurance company that you have been in an accident with one of their policyholders. Give them the facts that their driver is at fault and liable to your damages. </a:t>
            </a:r>
            <a:endParaRPr lang="en-US" sz="1600" b="1" dirty="0" smtClean="0">
              <a:latin typeface="Arial Narrow" pitchFamily="34" charset="0"/>
              <a:cs typeface="Times New Roman" pitchFamily="18" charset="0"/>
            </a:endParaRPr>
          </a:p>
        </p:txBody>
      </p:sp>
      <p:pic>
        <p:nvPicPr>
          <p:cNvPr id="4" name="Picture 2" descr="C:\Users\admin\Desktop\seo data\yorklawcorp.com\images\logo image.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76199"/>
            <a:ext cx="3352800" cy="685801"/>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2" descr="C:\Users\inet-07\Desktop\GettyImages-183427329-7daf2c51c7ad4af0b946413a2eefa947.jpg"/>
          <p:cNvPicPr>
            <a:picLocks noChangeAspect="1" noChangeArrowheads="1"/>
          </p:cNvPicPr>
          <p:nvPr/>
        </p:nvPicPr>
        <p:blipFill>
          <a:blip r:embed="rId4" cstate="print"/>
          <a:srcRect/>
          <a:stretch>
            <a:fillRect/>
          </a:stretch>
        </p:blipFill>
        <p:spPr bwMode="auto">
          <a:xfrm>
            <a:off x="2209800" y="1676400"/>
            <a:ext cx="4419600" cy="22098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838200"/>
            <a:ext cx="6858000" cy="914400"/>
          </a:xfrm>
        </p:spPr>
        <p:txBody>
          <a:bodyPr>
            <a:normAutofit/>
          </a:bodyPr>
          <a:lstStyle/>
          <a:p>
            <a:r>
              <a:rPr lang="en-US" sz="3400" dirty="0" smtClean="0">
                <a:solidFill>
                  <a:srgbClr val="0070C0"/>
                </a:solidFill>
                <a:latin typeface="Bodoni MT" pitchFamily="18" charset="0"/>
              </a:rPr>
              <a:t>Hire a Car Accident Lawyer</a:t>
            </a:r>
            <a:endParaRPr lang="en-US" sz="3400" dirty="0">
              <a:solidFill>
                <a:srgbClr val="0070C0"/>
              </a:solidFill>
              <a:latin typeface="Bodoni MT" pitchFamily="18" charset="0"/>
            </a:endParaRPr>
          </a:p>
        </p:txBody>
      </p:sp>
      <p:sp>
        <p:nvSpPr>
          <p:cNvPr id="2" name="Content Placeholder 1"/>
          <p:cNvSpPr>
            <a:spLocks noGrp="1"/>
          </p:cNvSpPr>
          <p:nvPr>
            <p:ph idx="1"/>
          </p:nvPr>
        </p:nvSpPr>
        <p:spPr>
          <a:xfrm>
            <a:off x="304800" y="3856037"/>
            <a:ext cx="8839200" cy="2316163"/>
          </a:xfrm>
        </p:spPr>
        <p:txBody>
          <a:bodyPr>
            <a:normAutofit/>
          </a:bodyPr>
          <a:lstStyle/>
          <a:p>
            <a:pPr algn="ctr">
              <a:buNone/>
            </a:pPr>
            <a:r>
              <a:rPr lang="en-US" dirty="0" smtClean="0"/>
              <a:t> </a:t>
            </a:r>
            <a:r>
              <a:rPr lang="en-US" sz="1600" b="1" dirty="0" smtClean="0">
                <a:latin typeface="Arial Narrow" pitchFamily="34" charset="0"/>
              </a:rPr>
              <a:t>After the accident, you have to deal with insurance companies and car repairs also. It is a time-consuming task. So, It’s better to leave the documentation work to a  lawyer. An experienced  </a:t>
            </a:r>
            <a:r>
              <a:rPr lang="en-US" sz="1600" b="1" dirty="0" smtClean="0">
                <a:solidFill>
                  <a:srgbClr val="0070C0"/>
                </a:solidFill>
                <a:latin typeface="Arial Narrow" pitchFamily="34" charset="0"/>
              </a:rPr>
              <a:t>CAR ACCIDENT LAWYER </a:t>
            </a:r>
            <a:r>
              <a:rPr lang="en-US" sz="1600" b="1" dirty="0" smtClean="0">
                <a:latin typeface="Arial Narrow" pitchFamily="34" charset="0"/>
              </a:rPr>
              <a:t>will help you in dealing with insurance companies and processing your claim.</a:t>
            </a:r>
          </a:p>
          <a:p>
            <a:pPr algn="ctr">
              <a:buNone/>
            </a:pPr>
            <a:endParaRPr lang="en-US" sz="2600" dirty="0" smtClean="0">
              <a:latin typeface="Times New Roman" pitchFamily="18" charset="0"/>
              <a:cs typeface="Times New Roman" pitchFamily="18" charset="0"/>
            </a:endParaRPr>
          </a:p>
        </p:txBody>
      </p:sp>
      <p:pic>
        <p:nvPicPr>
          <p:cNvPr id="4" name="Picture 2" descr="C:\Users\admin\Desktop\seo data\yorklawcorp.com\images\logo image.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36976"/>
            <a:ext cx="2819400" cy="648824"/>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4" descr="car-accident-lawyer.jpg"/>
          <p:cNvPicPr>
            <a:picLocks noChangeAspect="1"/>
          </p:cNvPicPr>
          <p:nvPr/>
        </p:nvPicPr>
        <p:blipFill>
          <a:blip r:embed="rId4"/>
          <a:stretch>
            <a:fillRect/>
          </a:stretch>
        </p:blipFill>
        <p:spPr>
          <a:xfrm>
            <a:off x="2209800" y="1676400"/>
            <a:ext cx="4114800" cy="20574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89856"/>
            <a:ext cx="8229600" cy="1143000"/>
          </a:xfrm>
        </p:spPr>
        <p:txBody>
          <a:bodyPr>
            <a:normAutofit/>
          </a:bodyPr>
          <a:lstStyle/>
          <a:p>
            <a:pPr algn="ctr"/>
            <a:r>
              <a:rPr lang="en-IN" sz="3400" dirty="0" smtClean="0">
                <a:solidFill>
                  <a:srgbClr val="0070C0"/>
                </a:solidFill>
                <a:latin typeface="Bodoni MT" pitchFamily="18" charset="0"/>
                <a:ea typeface="Cambria" pitchFamily="18" charset="0"/>
              </a:rPr>
              <a:t>Contact  Us</a:t>
            </a:r>
            <a:endParaRPr lang="en-IN" sz="3400" dirty="0">
              <a:solidFill>
                <a:srgbClr val="0070C0"/>
              </a:solidFill>
              <a:latin typeface="Bodoni MT" pitchFamily="18" charset="0"/>
              <a:ea typeface="Cambria" pitchFamily="18" charset="0"/>
            </a:endParaRPr>
          </a:p>
        </p:txBody>
      </p:sp>
      <p:pic>
        <p:nvPicPr>
          <p:cNvPr id="4" name="Content Placeholder 3"/>
          <p:cNvPicPr>
            <a:picLocks noGrp="1" noChangeAspect="1"/>
          </p:cNvPicPr>
          <p:nvPr>
            <p:ph idx="1"/>
          </p:nvPr>
        </p:nvPicPr>
        <p:blipFill>
          <a:blip r:embed="rId2"/>
          <a:stretch>
            <a:fillRect/>
          </a:stretch>
        </p:blipFill>
        <p:spPr>
          <a:xfrm>
            <a:off x="2667000" y="1752600"/>
            <a:ext cx="4114800" cy="2133600"/>
          </a:xfrm>
        </p:spPr>
      </p:pic>
      <p:pic>
        <p:nvPicPr>
          <p:cNvPr id="5122" name="Picture 2" descr="C:\Users\admin\Desktop\seo data\yorklawcorp.com\images\logo image.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38100"/>
            <a:ext cx="3352800" cy="7239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extBox 4"/>
          <p:cNvSpPr txBox="1"/>
          <p:nvPr/>
        </p:nvSpPr>
        <p:spPr>
          <a:xfrm>
            <a:off x="2362200" y="4495800"/>
            <a:ext cx="6096000" cy="461665"/>
          </a:xfrm>
          <a:prstGeom prst="rect">
            <a:avLst/>
          </a:prstGeom>
          <a:noFill/>
        </p:spPr>
        <p:txBody>
          <a:bodyPr wrap="square" rtlCol="0">
            <a:spAutoFit/>
          </a:bodyPr>
          <a:lstStyle/>
          <a:p>
            <a:r>
              <a:rPr lang="en-IN" sz="2400" b="1" dirty="0" smtClean="0">
                <a:latin typeface="Arial Narrow" pitchFamily="34" charset="0"/>
              </a:rPr>
              <a:t>Visit here: </a:t>
            </a:r>
            <a:r>
              <a:rPr lang="en-IN" sz="2400" b="1" dirty="0" smtClean="0">
                <a:solidFill>
                  <a:srgbClr val="0070C0"/>
                </a:solidFill>
                <a:latin typeface="Arial Narrow" pitchFamily="34" charset="0"/>
              </a:rPr>
              <a:t>https://www.yorklawcorp.com</a:t>
            </a:r>
            <a:endParaRPr lang="en-IN" sz="2400" b="1" dirty="0">
              <a:solidFill>
                <a:srgbClr val="0070C0"/>
              </a:solidFill>
              <a:latin typeface="Arial Narrow" pitchFamily="34" charset="0"/>
            </a:endParaRPr>
          </a:p>
        </p:txBody>
      </p:sp>
      <p:sp>
        <p:nvSpPr>
          <p:cNvPr id="6" name="TextBox 5"/>
          <p:cNvSpPr txBox="1"/>
          <p:nvPr/>
        </p:nvSpPr>
        <p:spPr>
          <a:xfrm>
            <a:off x="2819400" y="5029200"/>
            <a:ext cx="3816424" cy="461665"/>
          </a:xfrm>
          <a:prstGeom prst="rect">
            <a:avLst/>
          </a:prstGeom>
          <a:noFill/>
        </p:spPr>
        <p:txBody>
          <a:bodyPr wrap="square" rtlCol="0">
            <a:spAutoFit/>
          </a:bodyPr>
          <a:lstStyle/>
          <a:p>
            <a:r>
              <a:rPr lang="en-IN" sz="2400" b="1" dirty="0" smtClean="0">
                <a:latin typeface="Arial Narrow" pitchFamily="34" charset="0"/>
                <a:ea typeface="Cambria" pitchFamily="18" charset="0"/>
              </a:rPr>
              <a:t>Phone Number: </a:t>
            </a:r>
            <a:r>
              <a:rPr lang="en-IN" sz="2400" b="1" dirty="0" smtClean="0">
                <a:solidFill>
                  <a:srgbClr val="0070C0"/>
                </a:solidFill>
                <a:latin typeface="Arial Narrow" pitchFamily="34" charset="0"/>
                <a:ea typeface="Cambria" pitchFamily="18" charset="0"/>
              </a:rPr>
              <a:t>800-939-1832</a:t>
            </a:r>
            <a:endParaRPr lang="en-IN" sz="2400" b="1" dirty="0">
              <a:solidFill>
                <a:srgbClr val="0070C0"/>
              </a:solidFill>
              <a:latin typeface="Arial Narrow" pitchFamily="34" charset="0"/>
              <a:ea typeface="Cambria" pitchFamily="18" charset="0"/>
            </a:endParaRPr>
          </a:p>
        </p:txBody>
      </p:sp>
      <p:sp>
        <p:nvSpPr>
          <p:cNvPr id="7" name="TextBox 6"/>
          <p:cNvSpPr txBox="1"/>
          <p:nvPr/>
        </p:nvSpPr>
        <p:spPr>
          <a:xfrm>
            <a:off x="2819400" y="5562600"/>
            <a:ext cx="4419600" cy="461665"/>
          </a:xfrm>
          <a:prstGeom prst="rect">
            <a:avLst/>
          </a:prstGeom>
          <a:noFill/>
        </p:spPr>
        <p:txBody>
          <a:bodyPr wrap="square" rtlCol="0">
            <a:spAutoFit/>
          </a:bodyPr>
          <a:lstStyle/>
          <a:p>
            <a:r>
              <a:rPr lang="en-IN" sz="2400" b="1" dirty="0" smtClean="0">
                <a:latin typeface="Arial Narrow" pitchFamily="34" charset="0"/>
                <a:ea typeface="Cambria" pitchFamily="18" charset="0"/>
              </a:rPr>
              <a:t>Email: </a:t>
            </a:r>
            <a:r>
              <a:rPr lang="en-IN" sz="2400" b="1" dirty="0" smtClean="0">
                <a:solidFill>
                  <a:srgbClr val="0070C0"/>
                </a:solidFill>
                <a:latin typeface="Arial Narrow" pitchFamily="34" charset="0"/>
                <a:ea typeface="Cambria" pitchFamily="18" charset="0"/>
              </a:rPr>
              <a:t>info@yorklawcorp.com</a:t>
            </a:r>
            <a:endParaRPr lang="en-IN" sz="2400" b="1" dirty="0">
              <a:solidFill>
                <a:srgbClr val="0070C0"/>
              </a:solidFill>
              <a:latin typeface="Arial Narrow" pitchFamily="34" charset="0"/>
              <a:ea typeface="Cambria" pitchFamily="18" charset="0"/>
            </a:endParaRPr>
          </a:p>
        </p:txBody>
      </p:sp>
    </p:spTree>
    <p:extLst>
      <p:ext uri="{BB962C8B-B14F-4D97-AF65-F5344CB8AC3E}">
        <p14:creationId xmlns="" xmlns:p14="http://schemas.microsoft.com/office/powerpoint/2010/main" val="42375389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372</TotalTime>
  <Words>425</Words>
  <Application>Microsoft Office PowerPoint</Application>
  <PresentationFormat>On-screen Show (4:3)</PresentationFormat>
  <Paragraphs>26</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Metro</vt:lpstr>
      <vt:lpstr>What To do After Car Accident?</vt:lpstr>
      <vt:lpstr>Steps That Might Help You  After a Car Collision</vt:lpstr>
      <vt:lpstr>  Check Injuries</vt:lpstr>
      <vt:lpstr>Collect Evidence</vt:lpstr>
      <vt:lpstr>Stay Calm and don’t blame other drivers for accidents and also don’t apologize for the accident. Accident Lawyer in California advised you to  Exchange the following information with another driver:  Full Name, Address, and Mobile Number Insurance Company and policy number             Driver’s Liscence                            Model name, and color of vehicle                  Accident Location</vt:lpstr>
      <vt:lpstr>Contact  Your Insurance Company</vt:lpstr>
      <vt:lpstr>Hire a Car Accident Lawyer</vt:lpstr>
      <vt:lpstr>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Elder Abuse Attorneys Sacramento</dc:title>
  <dc:creator>admin</dc:creator>
  <cp:lastModifiedBy>Windows User</cp:lastModifiedBy>
  <cp:revision>49</cp:revision>
  <dcterms:created xsi:type="dcterms:W3CDTF">2020-07-16T09:42:38Z</dcterms:created>
  <dcterms:modified xsi:type="dcterms:W3CDTF">2021-05-12T05:07:48Z</dcterms:modified>
</cp:coreProperties>
</file>